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69E4B41-9ED5-4967-8091-F03F6141631E}">
  <a:tblStyle styleId="{F69E4B41-9ED5-4967-8091-F03F6141631E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.fntdata"/><Relationship Id="rId6" Type="http://schemas.openxmlformats.org/officeDocument/2006/relationships/slide" Target="slides/slide1.xml"/><Relationship Id="rId18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7b8987988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7b8987988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7b8987988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7b8987988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c8b279bf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c8b279bf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7b898798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7b898798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081e0b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081e0b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7b8987988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7b8987988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c8b279bf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c8b279bf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c8b279bf2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c8b279bf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8b279bf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c8b279bf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e081e0b5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e081e0b5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8b279bf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8b279bf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64200" y="331175"/>
            <a:ext cx="84156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5200"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 sz="5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64200" y="1741950"/>
            <a:ext cx="52494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Generalforsamling </a:t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19/10-2016</a:t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4. Vedtægtsændringer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Ingen modtaget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5-7. Valg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bestyrelsesmedlemmer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til kritisk revisor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47" name="Google Shape;14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4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8.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En </a:t>
            </a: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studenterpolitisk forening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, der afholder faglige og sociale arrangementer for studerende under Studienævn for SICT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 amt="21000"/>
          </a:blip>
          <a:stretch>
            <a:fillRect/>
          </a:stretch>
        </p:blipFill>
        <p:spPr>
          <a:xfrm>
            <a:off x="2074550" y="74326"/>
            <a:ext cx="4970250" cy="497022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/>
          <p:nvPr/>
        </p:nvSpPr>
        <p:spPr>
          <a:xfrm>
            <a:off x="3528800" y="652300"/>
            <a:ext cx="2149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28230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200">
                <a:latin typeface="Open Sans"/>
                <a:ea typeface="Open Sans"/>
                <a:cs typeface="Open Sans"/>
                <a:sym typeface="Open Sans"/>
              </a:rPr>
              <a:t>Studenterpolitik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48467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 sz="1200">
                <a:latin typeface="Open Sans"/>
                <a:ea typeface="Open Sans"/>
                <a:cs typeface="Open Sans"/>
                <a:sym typeface="Open Sans"/>
              </a:rPr>
              <a:t>Sociale arrangementer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139025" y="160400"/>
            <a:ext cx="1817700" cy="2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4175" y="3026225"/>
            <a:ext cx="2149500" cy="18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Del- tagelse i relevante styrende organer på AAU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7100350" y="2887200"/>
            <a:ext cx="2031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73" name="Google Shape;73;p15"/>
          <p:cNvCxnSpPr>
            <a:stCxn id="67" idx="1"/>
          </p:cNvCxnSpPr>
          <p:nvPr/>
        </p:nvCxnSpPr>
        <p:spPr>
          <a:xfrm rot="10800000">
            <a:off x="1956800" y="908800"/>
            <a:ext cx="1572000" cy="37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" name="Google Shape;74;p15"/>
          <p:cNvCxnSpPr>
            <a:stCxn id="68" idx="1"/>
          </p:cNvCxnSpPr>
          <p:nvPr/>
        </p:nvCxnSpPr>
        <p:spPr>
          <a:xfrm rot="10800000">
            <a:off x="2074550" y="3464625"/>
            <a:ext cx="748500" cy="176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5" name="Google Shape;75;p15"/>
          <p:cNvCxnSpPr>
            <a:stCxn id="69" idx="3"/>
            <a:endCxn id="76" idx="1"/>
          </p:cNvCxnSpPr>
          <p:nvPr/>
        </p:nvCxnSpPr>
        <p:spPr>
          <a:xfrm flipH="1" rot="10800000">
            <a:off x="6333250" y="2684025"/>
            <a:ext cx="810600" cy="95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" name="Google Shape;76;p15"/>
          <p:cNvSpPr/>
          <p:nvPr/>
        </p:nvSpPr>
        <p:spPr>
          <a:xfrm>
            <a:off x="7143750" y="2481000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ADSL Event</a:t>
            </a:r>
            <a:endParaRPr b="1"/>
          </a:p>
        </p:txBody>
      </p:sp>
      <p:sp>
        <p:nvSpPr>
          <p:cNvPr id="77" name="Google Shape;77;p15"/>
          <p:cNvSpPr/>
          <p:nvPr/>
        </p:nvSpPr>
        <p:spPr>
          <a:xfrm>
            <a:off x="139025" y="2620025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Valg-Udvalg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2768838" y="4806173"/>
            <a:ext cx="1669500" cy="270000"/>
          </a:xfrm>
          <a:prstGeom prst="rect">
            <a:avLst/>
          </a:prstGeom>
          <a:gradFill>
            <a:gsLst>
              <a:gs pos="0">
                <a:srgbClr val="92D050"/>
              </a:gs>
              <a:gs pos="45000">
                <a:srgbClr val="92D050"/>
              </a:gs>
              <a:gs pos="100000">
                <a:srgbClr val="92D050"/>
              </a:gs>
            </a:gsLst>
            <a:path path="circle">
              <a:fillToRect b="50%" l="50%" r="50%" t="50%"/>
            </a:path>
            <a:tileRect/>
          </a:gradFill>
          <a:ln cap="flat" cmpd="sng" w="12700">
            <a:solidFill>
              <a:srgbClr val="3E885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Studerende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1704913" y="4074303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Studienævn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3832764" y="4074303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Institutter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1704913" y="3339421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Skoler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2775386" y="2604539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Fakulteter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2775386" y="1869657"/>
            <a:ext cx="1669500" cy="270000"/>
          </a:xfrm>
          <a:prstGeom prst="rect">
            <a:avLst/>
          </a:prstGeom>
          <a:gradFill>
            <a:gsLst>
              <a:gs pos="0">
                <a:srgbClr val="8DC8F0"/>
              </a:gs>
              <a:gs pos="45000">
                <a:srgbClr val="A1D2F3"/>
              </a:gs>
              <a:gs pos="100000">
                <a:srgbClr val="A5D9FD"/>
              </a:gs>
            </a:gsLst>
            <a:path path="circle">
              <a:fillToRect b="50%" l="50%" r="50%" t="50%"/>
            </a:path>
            <a:tileRect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Rektorat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2775386" y="1134775"/>
            <a:ext cx="1669500" cy="270000"/>
          </a:xfrm>
          <a:prstGeom prst="rect">
            <a:avLst/>
          </a:prstGeom>
          <a:gradFill>
            <a:gsLst>
              <a:gs pos="0">
                <a:srgbClr val="92CF50"/>
              </a:gs>
              <a:gs pos="50000">
                <a:srgbClr val="A1D2F3"/>
              </a:gs>
              <a:gs pos="100000">
                <a:srgbClr val="A5D9FD"/>
              </a:gs>
            </a:gsLst>
            <a:lin ang="0" scaled="0"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89" name="Google Shape;89;p16"/>
          <p:cNvCxnSpPr>
            <a:stCxn id="82" idx="0"/>
            <a:endCxn id="83" idx="2"/>
          </p:cNvCxnSpPr>
          <p:nvPr/>
        </p:nvCxnSpPr>
        <p:spPr>
          <a:xfrm flipH="1" rot="5400000">
            <a:off x="2840688" y="4043273"/>
            <a:ext cx="462000" cy="1063800"/>
          </a:xfrm>
          <a:prstGeom prst="bentConnector3">
            <a:avLst>
              <a:gd fmla="val 50008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0" name="Google Shape;90;p16"/>
          <p:cNvCxnSpPr>
            <a:stCxn id="82" idx="0"/>
            <a:endCxn id="84" idx="2"/>
          </p:cNvCxnSpPr>
          <p:nvPr/>
        </p:nvCxnSpPr>
        <p:spPr>
          <a:xfrm rot="-5400000">
            <a:off x="3904488" y="4043273"/>
            <a:ext cx="462000" cy="1063800"/>
          </a:xfrm>
          <a:prstGeom prst="bentConnector3">
            <a:avLst>
              <a:gd fmla="val 50008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1" name="Google Shape;91;p16"/>
          <p:cNvCxnSpPr>
            <a:stCxn id="83" idx="0"/>
            <a:endCxn id="85" idx="2"/>
          </p:cNvCxnSpPr>
          <p:nvPr/>
        </p:nvCxnSpPr>
        <p:spPr>
          <a:xfrm rot="10800000">
            <a:off x="2539663" y="3609303"/>
            <a:ext cx="0" cy="465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" name="Google Shape;92;p16"/>
          <p:cNvCxnSpPr>
            <a:stCxn id="85" idx="0"/>
            <a:endCxn id="86" idx="2"/>
          </p:cNvCxnSpPr>
          <p:nvPr/>
        </p:nvCxnSpPr>
        <p:spPr>
          <a:xfrm rot="-5400000">
            <a:off x="2842363" y="2571721"/>
            <a:ext cx="465000" cy="1070400"/>
          </a:xfrm>
          <a:prstGeom prst="bentConnector3">
            <a:avLst>
              <a:gd fmla="val 50001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3" name="Google Shape;93;p16"/>
          <p:cNvCxnSpPr/>
          <p:nvPr/>
        </p:nvCxnSpPr>
        <p:spPr>
          <a:xfrm flipH="1" rot="5400000">
            <a:off x="3539086" y="2952676"/>
            <a:ext cx="1199700" cy="1057200"/>
          </a:xfrm>
          <a:prstGeom prst="bentConnector3">
            <a:avLst>
              <a:gd fmla="val 81278" name="adj1"/>
            </a:avLst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6"/>
          <p:cNvCxnSpPr>
            <a:stCxn id="86" idx="0"/>
            <a:endCxn id="87" idx="2"/>
          </p:cNvCxnSpPr>
          <p:nvPr/>
        </p:nvCxnSpPr>
        <p:spPr>
          <a:xfrm rot="10800000">
            <a:off x="3610136" y="2139539"/>
            <a:ext cx="0" cy="465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6"/>
          <p:cNvCxnSpPr>
            <a:stCxn id="87" idx="0"/>
            <a:endCxn id="88" idx="2"/>
          </p:cNvCxnSpPr>
          <p:nvPr/>
        </p:nvCxnSpPr>
        <p:spPr>
          <a:xfrm rot="10800000">
            <a:off x="3610136" y="1404657"/>
            <a:ext cx="0" cy="465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6" name="Google Shape;96;p16"/>
          <p:cNvCxnSpPr>
            <a:stCxn id="87" idx="2"/>
          </p:cNvCxnSpPr>
          <p:nvPr/>
        </p:nvCxnSpPr>
        <p:spPr>
          <a:xfrm flipH="1" rot="-5400000">
            <a:off x="4566386" y="1183407"/>
            <a:ext cx="246900" cy="2159400"/>
          </a:xfrm>
          <a:prstGeom prst="bentConnector2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16"/>
          <p:cNvSpPr txBox="1"/>
          <p:nvPr/>
        </p:nvSpPr>
        <p:spPr>
          <a:xfrm>
            <a:off x="5769593" y="2240814"/>
            <a:ext cx="1669500" cy="270000"/>
          </a:xfrm>
          <a:prstGeom prst="rect">
            <a:avLst/>
          </a:prstGeom>
          <a:gradFill>
            <a:gsLst>
              <a:gs pos="0">
                <a:srgbClr val="8DC8F0"/>
              </a:gs>
              <a:gs pos="45000">
                <a:srgbClr val="A1D2F3"/>
              </a:gs>
              <a:gs pos="100000">
                <a:srgbClr val="A5D9FD"/>
              </a:gs>
            </a:gsLst>
            <a:path path="circle">
              <a:fillToRect b="50%" l="50%" r="50%" t="50%"/>
            </a:path>
            <a:tileRect/>
          </a:gradFill>
          <a:ln cap="flat" cmpd="sng" w="12700">
            <a:solidFill>
              <a:srgbClr val="1CADE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Fælles service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353100" y="353100"/>
            <a:ext cx="85524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Universitets opbygning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 txBox="1"/>
          <p:nvPr/>
        </p:nvSpPr>
        <p:spPr>
          <a:xfrm>
            <a:off x="353100" y="1235875"/>
            <a:ext cx="7824600" cy="38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lang="da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Dagsorden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1739175" y="666075"/>
            <a:ext cx="71046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8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2.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Årsberetning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353100" y="1197650"/>
            <a:ext cx="4811700" cy="3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PROSA samarbejde overladt til Fklubben grundet mangel på frivillige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ADSL Spiser E15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ADSL Bowler afholdt F16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●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Støtte givet til Fklubben og Rusperioderne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3a.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Regnskabet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19" name="Google Shape;119;p19"/>
          <p:cNvGraphicFramePr/>
          <p:nvPr/>
        </p:nvGraphicFramePr>
        <p:xfrm>
          <a:off x="117125" y="14435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{F69E4B41-9ED5-4967-8091-F03F6141631E}</a:tableStyleId>
              </a:tblPr>
              <a:tblGrid>
                <a:gridCol w="1884275"/>
                <a:gridCol w="2300025"/>
              </a:tblGrid>
              <a:tr h="209550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200"/>
                        <a:t>Indtægter</a:t>
                      </a:r>
                      <a:endParaRPr b="1" sz="1200"/>
                    </a:p>
                  </a:txBody>
                  <a:tcPr marT="19050" marB="19050" marR="28575" marL="28575" anchor="b">
                    <a:solidFill>
                      <a:srgbClr val="93C47D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Overført fra 2015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62.859,76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Renteindtægter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44,05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ADSL Bowler F16 egenbetaling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426,20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AAUVALG 15/16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29.989,00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38125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Realiserede Udgifter</a:t>
                      </a:r>
                      <a:endParaRPr b="1"/>
                    </a:p>
                  </a:txBody>
                  <a:tcPr marT="19050" marB="19050" marR="28575" marL="28575" anchor="b">
                    <a:solidFill>
                      <a:srgbClr val="EA9999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1601 - ADSL Spiser E15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8.120,00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1602 - Studiestart F16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2.000,00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1603 - Opvaskegrej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138,75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1604 - ADSL Bowler F16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2.785,00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1605 - Fornyelse Azehosting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171,36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1606 - DAT/SW rus støtte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6.000,00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1607 - BaIT/INF/IxD rus-støtte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5.500,00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0" name="Google Shape;120;p19"/>
          <p:cNvGraphicFramePr/>
          <p:nvPr/>
        </p:nvGraphicFramePr>
        <p:xfrm>
          <a:off x="4505675" y="1405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{F69E4B41-9ED5-4967-8091-F03F6141631E}</a:tableStyleId>
              </a:tblPr>
              <a:tblGrid>
                <a:gridCol w="2028825"/>
                <a:gridCol w="24765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1608 - adsl-aau.dk DKHostmaster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45,00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1609 - Studiestart E16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2.500,00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200"/>
                        <a:t>Resultat pr.</a:t>
                      </a:r>
                      <a:endParaRPr b="1" sz="12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18/10/2016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66.058,90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38125">
                <a:tc gridSpan="2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Projekterede Udgifter</a:t>
                      </a:r>
                      <a:endParaRPr b="1"/>
                    </a:p>
                  </a:txBody>
                  <a:tcPr marT="19050" marB="19050" marR="28575" marL="28575" anchor="b">
                    <a:solidFill>
                      <a:srgbClr val="CCCCCC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Nye brætspil til Jægerstuen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5.000,00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Fyttetur støtte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1.000,00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EFEFE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/>
                        <a:t>Rest 2016</a:t>
                      </a:r>
                      <a:endParaRPr b="1"/>
                    </a:p>
                  </a:txBody>
                  <a:tcPr marT="19050" marB="19050" marR="28575" marL="28575" anchor="b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kr 60.058,90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A4C2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0"/>
          <p:cNvSpPr txBox="1"/>
          <p:nvPr/>
        </p:nvSpPr>
        <p:spPr>
          <a:xfrm>
            <a:off x="353100" y="353100"/>
            <a:ext cx="6714600" cy="64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3b.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Kritisk revisors bemærkning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Google Shape;127;p20"/>
          <p:cNvSpPr txBox="1"/>
          <p:nvPr/>
        </p:nvSpPr>
        <p:spPr>
          <a:xfrm>
            <a:off x="139000" y="1122825"/>
            <a:ext cx="7076100" cy="39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Kritisk revisor: Mikkel Bonde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/>
        </p:nvSpPr>
        <p:spPr>
          <a:xfrm>
            <a:off x="353100" y="353100"/>
            <a:ext cx="42981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3c. </a:t>
            </a: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Budget 2016-2017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33" name="Google Shape;133;p21"/>
          <p:cNvGraphicFramePr/>
          <p:nvPr/>
        </p:nvGraphicFramePr>
        <p:xfrm>
          <a:off x="353100" y="143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{F69E4B41-9ED5-4967-8091-F03F6141631E}</a:tableStyleId>
              </a:tblPr>
              <a:tblGrid>
                <a:gridCol w="476250"/>
                <a:gridCol w="1590675"/>
                <a:gridCol w="809625"/>
                <a:gridCol w="895350"/>
              </a:tblGrid>
              <a:tr h="28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Hovedkonti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Nøgle Budget 2017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/>
                        <a:t>Afrundet Budget 2017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Indtægt fra AAU valg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30000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Overført fra 2016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54000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Sociale aktiviter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22000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22000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Faglige aktiviter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16500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17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Budget Drift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Hensættelser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4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Google Shape;134;p21"/>
          <p:cNvGraphicFramePr/>
          <p:nvPr/>
        </p:nvGraphicFramePr>
        <p:xfrm>
          <a:off x="4651200" y="668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{F69E4B41-9ED5-4967-8091-F03F6141631E}</a:tableStyleId>
              </a:tblPr>
              <a:tblGrid>
                <a:gridCol w="476250"/>
                <a:gridCol w="1590675"/>
                <a:gridCol w="809625"/>
                <a:gridCol w="895350"/>
              </a:tblGrid>
              <a:tr h="390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>
                          <a:solidFill>
                            <a:srgbClr val="2D2D2D"/>
                          </a:solidFill>
                        </a:rPr>
                        <a:t>Konto kode</a:t>
                      </a:r>
                      <a:endParaRPr b="1"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000">
                          <a:solidFill>
                            <a:srgbClr val="2D2D2D"/>
                          </a:solidFill>
                        </a:rPr>
                        <a:t>Kontodetaljer</a:t>
                      </a:r>
                      <a:endParaRPr b="1"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1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Gratis bar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2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Spisearrangementer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140</a:t>
                      </a:r>
                      <a:r>
                        <a:rPr lang="da" sz="1000"/>
                        <a:t>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Socialt komsammen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4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Kurser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Årets studerende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7500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6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Politiske aktiviteter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3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7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Projektpulje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5000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8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Præsentationsmateriale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9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Valgmidler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>
                          <a:solidFill>
                            <a:srgbClr val="2D2D2D"/>
                          </a:solidFill>
                        </a:rPr>
                        <a:t>10</a:t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Mad til aktive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2D2D2D"/>
                        </a:solidFill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" sz="1000"/>
                        <a:t>1</a:t>
                      </a:r>
                      <a:r>
                        <a:rPr lang="da" sz="1000"/>
                        <a:t>000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